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Inter SemiBold"/>
      <p:regular r:id="rId16"/>
      <p:bold r:id="rId17"/>
      <p:italic r:id="rId18"/>
      <p:boldItalic r:id="rId19"/>
    </p:embeddedFont>
    <p:embeddedFont>
      <p:font typeface="Inter Light"/>
      <p:regular r:id="rId20"/>
      <p:bold r:id="rId21"/>
      <p:italic r:id="rId22"/>
      <p:boldItalic r:id="rId23"/>
    </p:embeddedFont>
    <p:embeddedFont>
      <p:font typeface="Inter"/>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747775"/>
          </p15:clr>
        </p15:guide>
        <p15:guide id="2" pos="247">
          <p15:clr>
            <a:srgbClr val="747775"/>
          </p15:clr>
        </p15:guide>
        <p15:guide id="3" pos="5074">
          <p15:clr>
            <a:srgbClr val="747775"/>
          </p15:clr>
        </p15:guide>
        <p15:guide id="4" pos="5544">
          <p15:clr>
            <a:srgbClr val="747775"/>
          </p15:clr>
        </p15:guide>
        <p15:guide id="5" orient="horz" pos="21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47"/>
        <p:guide pos="5074"/>
        <p:guide pos="5544"/>
        <p:guide pos="21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nterLight-regular.fntdata"/><Relationship Id="rId22" Type="http://schemas.openxmlformats.org/officeDocument/2006/relationships/font" Target="fonts/InterLight-italic.fntdata"/><Relationship Id="rId21" Type="http://schemas.openxmlformats.org/officeDocument/2006/relationships/font" Target="fonts/InterLight-bold.fntdata"/><Relationship Id="rId24" Type="http://schemas.openxmlformats.org/officeDocument/2006/relationships/font" Target="fonts/Inter-regular.fntdata"/><Relationship Id="rId23" Type="http://schemas.openxmlformats.org/officeDocument/2006/relationships/font" Target="fonts/InterLigh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nter-italic.fntdata"/><Relationship Id="rId25" Type="http://schemas.openxmlformats.org/officeDocument/2006/relationships/font" Target="fonts/Inter-bold.fntdata"/><Relationship Id="rId27" Type="http://schemas.openxmlformats.org/officeDocument/2006/relationships/font" Target="fonts/Inter-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InterSemiBold-bold.fntdata"/><Relationship Id="rId16" Type="http://schemas.openxmlformats.org/officeDocument/2006/relationships/font" Target="fonts/InterSemiBold-regular.fntdata"/><Relationship Id="rId19" Type="http://schemas.openxmlformats.org/officeDocument/2006/relationships/font" Target="fonts/InterSemiBold-boldItalic.fntdata"/><Relationship Id="rId18" Type="http://schemas.openxmlformats.org/officeDocument/2006/relationships/font" Target="fonts/InterSemiBold-italic.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 name="Shape 12"/>
        <p:cNvGrpSpPr/>
        <p:nvPr/>
      </p:nvGrpSpPr>
      <p:grpSpPr>
        <a:xfrm>
          <a:off x="0" y="0"/>
          <a:ext cx="0" cy="0"/>
          <a:chOff x="0" y="0"/>
          <a:chExt cx="0" cy="0"/>
        </a:xfrm>
      </p:grpSpPr>
      <p:sp>
        <p:nvSpPr>
          <p:cNvPr id="13" name="Google Shape;13;g321f657816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 name="Google Shape;14;g321f657816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Hi everyone, We have come a long way in our agentic journey covering every possible agent type that we can build in AG2 using unimodal data i.e., text. But what if we wish to work with data other than just text… well that is multimodality for you.</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2acf658512_0_56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 name="Google Shape;123;g32acf658512_0_56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200"/>
              </a:spcAft>
              <a:buClr>
                <a:schemeClr val="dk1"/>
              </a:buClr>
              <a:buSzPts val="1100"/>
              <a:buFont typeface="Arial"/>
              <a:buNone/>
            </a:pPr>
            <a:r>
              <a:rPr lang="en">
                <a:solidFill>
                  <a:schemeClr val="dk1"/>
                </a:solidFill>
              </a:rPr>
              <a:t>This is all for the lesson, it's better to play with the images actually to understand the potential of these Multimodal agents. Let's do that in the next video!</a:t>
            </a:r>
            <a:endParaRPr>
              <a:solidFill>
                <a:schemeClr val="dk1"/>
              </a:solidFill>
            </a:endParaRPr>
          </a:p>
        </p:txBody>
      </p:sp>
      <p:sp>
        <p:nvSpPr>
          <p:cNvPr id="124" name="Google Shape;124;g32acf658512_0_56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 name="Shape 21"/>
        <p:cNvGrpSpPr/>
        <p:nvPr/>
      </p:nvGrpSpPr>
      <p:grpSpPr>
        <a:xfrm>
          <a:off x="0" y="0"/>
          <a:ext cx="0" cy="0"/>
          <a:chOff x="0" y="0"/>
          <a:chExt cx="0" cy="0"/>
        </a:xfrm>
      </p:grpSpPr>
      <p:sp>
        <p:nvSpPr>
          <p:cNvPr id="22" name="Google Shape;22;g32acf65851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 name="Google Shape;23;g32acf65851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Multimodality</a:t>
            </a:r>
            <a:r>
              <a:rPr lang="en">
                <a:solidFill>
                  <a:schemeClr val="dk1"/>
                </a:solidFill>
              </a:rPr>
              <a:t> refers to the ability of AI systems to process and understand information from multiple types of data, such as text, images, audio, and even video. Lets look at some real-world examples of Multimodality.</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 name="Shape 28"/>
        <p:cNvGrpSpPr/>
        <p:nvPr/>
      </p:nvGrpSpPr>
      <p:grpSpPr>
        <a:xfrm>
          <a:off x="0" y="0"/>
          <a:ext cx="0" cy="0"/>
          <a:chOff x="0" y="0"/>
          <a:chExt cx="0" cy="0"/>
        </a:xfrm>
      </p:grpSpPr>
      <p:sp>
        <p:nvSpPr>
          <p:cNvPr id="29" name="Google Shape;29;g32df943e8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 name="Google Shape;30;g32df943e8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First is Image Captioning. It </a:t>
            </a:r>
            <a:r>
              <a:rPr lang="en">
                <a:solidFill>
                  <a:schemeClr val="dk1"/>
                </a:solidFill>
              </a:rPr>
              <a:t>describes what’s happening in a photo.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g32df943e89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 name="Google Shape;44;g32df943e89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Then we have Visual Question Answering (VQA) for</a:t>
            </a:r>
            <a:r>
              <a:rPr lang="en">
                <a:solidFill>
                  <a:schemeClr val="dk1"/>
                </a:solidFill>
              </a:rPr>
              <a:t> Answering questions about an image, like "What is the color of the car in the picture?"</a:t>
            </a:r>
            <a:endParaRPr>
              <a:solidFill>
                <a:schemeClr val="dk1"/>
              </a:solidFill>
            </a:endParaRPr>
          </a:p>
          <a:p>
            <a:pPr indent="0" lvl="0" marL="0" rtl="0" algn="l">
              <a:lnSpc>
                <a:spcPct val="115000"/>
              </a:lnSpc>
              <a:spcBef>
                <a:spcPts val="1200"/>
              </a:spcBef>
              <a:spcAft>
                <a:spcPts val="1200"/>
              </a:spcAft>
              <a:buNone/>
            </a:pPr>
            <a:r>
              <a:t/>
            </a:r>
            <a:endParaRPr b="1">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2df943e89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2df943e89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Then we have video summarization which involves</a:t>
            </a:r>
            <a:r>
              <a:rPr lang="en">
                <a:solidFill>
                  <a:schemeClr val="dk1"/>
                </a:solidFill>
              </a:rPr>
              <a:t> analyzing videos and providing concise summaries of key events.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2df943e893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32df943e89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Last is Audio/Image/Video Generation</a:t>
            </a:r>
            <a:r>
              <a:rPr lang="en">
                <a:solidFill>
                  <a:schemeClr val="dk1"/>
                </a:solidFill>
              </a:rPr>
              <a:t> for Generating an audio, image or video file based on a prompt.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2df943e89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2df943e89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a:solidFill>
                  <a:schemeClr val="dk1"/>
                </a:solidFill>
              </a:rPr>
              <a:t>Currently, in AG2, </a:t>
            </a:r>
            <a:r>
              <a:rPr b="1" lang="en">
                <a:solidFill>
                  <a:schemeClr val="dk1"/>
                </a:solidFill>
              </a:rPr>
              <a:t>multimodality</a:t>
            </a:r>
            <a:r>
              <a:rPr lang="en">
                <a:solidFill>
                  <a:schemeClr val="dk1"/>
                </a:solidFill>
              </a:rPr>
              <a:t> enables agents to work with </a:t>
            </a:r>
            <a:r>
              <a:rPr b="1" lang="en">
                <a:solidFill>
                  <a:schemeClr val="dk1"/>
                </a:solidFill>
              </a:rPr>
              <a:t>audio</a:t>
            </a:r>
            <a:r>
              <a:rPr lang="en">
                <a:solidFill>
                  <a:schemeClr val="dk1"/>
                </a:solidFill>
              </a:rPr>
              <a:t>, </a:t>
            </a:r>
            <a:r>
              <a:rPr b="1" lang="en">
                <a:solidFill>
                  <a:schemeClr val="dk1"/>
                </a:solidFill>
              </a:rPr>
              <a:t>visual</a:t>
            </a:r>
            <a:r>
              <a:rPr lang="en">
                <a:solidFill>
                  <a:schemeClr val="dk1"/>
                </a:solidFill>
              </a:rPr>
              <a:t> and </a:t>
            </a:r>
            <a:r>
              <a:rPr b="1" lang="en">
                <a:solidFill>
                  <a:schemeClr val="dk1"/>
                </a:solidFill>
              </a:rPr>
              <a:t>textual</a:t>
            </a:r>
            <a:r>
              <a:rPr lang="en">
                <a:solidFill>
                  <a:schemeClr val="dk1"/>
                </a:solidFill>
              </a:rPr>
              <a:t> inputs, making them capable of tasks that require a combined understanding of these data types. Multimodal agents in AG2 can also interact with other agents in a group chat or nested chat.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2df943e893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2df943e893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a:solidFill>
                  <a:schemeClr val="dk1"/>
                </a:solidFill>
              </a:rPr>
              <a:t>One key class to implement multimodality in AG2 is through the MultimodalConversableAgent Class. The </a:t>
            </a:r>
            <a:r>
              <a:rPr b="1" lang="en">
                <a:solidFill>
                  <a:schemeClr val="dk1"/>
                </a:solidFill>
              </a:rPr>
              <a:t>MultimodalAgent</a:t>
            </a:r>
            <a:r>
              <a:rPr lang="en">
                <a:solidFill>
                  <a:schemeClr val="dk1"/>
                </a:solidFill>
              </a:rPr>
              <a:t> is designed to work with Large Multimodal models like GPT-4o,  </a:t>
            </a:r>
            <a:r>
              <a:rPr b="1" lang="en">
                <a:solidFill>
                  <a:schemeClr val="dk1"/>
                </a:solidFill>
              </a:rPr>
              <a:t>Llava, Dall. E,</a:t>
            </a:r>
            <a:r>
              <a:rPr lang="en">
                <a:solidFill>
                  <a:schemeClr val="dk1"/>
                </a:solidFill>
              </a:rPr>
              <a:t> and more.  These models have built-in capabilities to handle both text and visual inputs natively.</a:t>
            </a:r>
            <a:endParaRPr>
              <a:solidFill>
                <a:schemeClr val="dk1"/>
              </a:solidFill>
            </a:endParaRPr>
          </a:p>
          <a:p>
            <a:pPr indent="0" lvl="0" marL="0" rtl="0" algn="l">
              <a:lnSpc>
                <a:spcPct val="115000"/>
              </a:lnSpc>
              <a:spcBef>
                <a:spcPts val="1400"/>
              </a:spcBef>
              <a:spcAft>
                <a:spcPts val="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2df943e893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2df943e893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Multimodal agents have applications across diverse industries like healthcare, e-commerce, and advertisement.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In healthcare, these agents can help with interpreting medical images,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In e-commerce, they can help enhance customer experience by strengthening image-based query resolution or improving product descriptions,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In advertisement, multimodal agents can help to generate images based on brand guidelines and more.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 name="Shape 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10" name="Google Shape;10;p3"/>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blip>
          <a:stretch>
            <a:fillRect/>
          </a:stretch>
        </p:blipFill>
        <p:spPr>
          <a:xfrm>
            <a:off x="8051501" y="4690220"/>
            <a:ext cx="753175" cy="216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 name="Shape 15"/>
        <p:cNvGrpSpPr/>
        <p:nvPr/>
      </p:nvGrpSpPr>
      <p:grpSpPr>
        <a:xfrm>
          <a:off x="0" y="0"/>
          <a:ext cx="0" cy="0"/>
          <a:chOff x="0" y="0"/>
          <a:chExt cx="0" cy="0"/>
        </a:xfrm>
      </p:grpSpPr>
      <p:sp>
        <p:nvSpPr>
          <p:cNvPr id="16" name="Google Shape;16;p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7" name="Google Shape;17;p4"/>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8" name="Google Shape;18;p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 name="Google Shape;19;p4"/>
          <p:cNvSpPr txBox="1"/>
          <p:nvPr/>
        </p:nvSpPr>
        <p:spPr>
          <a:xfrm>
            <a:off x="311700" y="2200550"/>
            <a:ext cx="585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Inter"/>
                <a:ea typeface="Inter"/>
                <a:cs typeface="Inter"/>
                <a:sym typeface="Inter"/>
              </a:rPr>
              <a:t>Multimodality in AG2</a:t>
            </a:r>
            <a:endParaRPr sz="2500">
              <a:solidFill>
                <a:schemeClr val="lt1"/>
              </a:solidFill>
              <a:latin typeface="Inter"/>
              <a:ea typeface="Inter"/>
              <a:cs typeface="Inter"/>
              <a:sym typeface="Inter"/>
            </a:endParaRPr>
          </a:p>
        </p:txBody>
      </p:sp>
      <p:sp>
        <p:nvSpPr>
          <p:cNvPr id="20" name="Google Shape;20;p4"/>
          <p:cNvSpPr txBox="1"/>
          <p:nvPr/>
        </p:nvSpPr>
        <p:spPr>
          <a:xfrm>
            <a:off x="314689" y="3939725"/>
            <a:ext cx="6250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Apoorv Vishnoi</a:t>
            </a:r>
            <a:endParaRPr sz="1800">
              <a:solidFill>
                <a:schemeClr val="lt1"/>
              </a:solidFill>
            </a:endParaRPr>
          </a:p>
          <a:p>
            <a:pPr indent="0" lvl="0" marL="0" rtl="0" algn="l">
              <a:spcBef>
                <a:spcPts val="0"/>
              </a:spcBef>
              <a:spcAft>
                <a:spcPts val="0"/>
              </a:spcAft>
              <a:buNone/>
            </a:pPr>
            <a:r>
              <a:rPr lang="en" sz="1500">
                <a:solidFill>
                  <a:schemeClr val="lt1"/>
                </a:solidFill>
              </a:rPr>
              <a:t>Head of </a:t>
            </a:r>
            <a:r>
              <a:rPr lang="en" sz="1500">
                <a:solidFill>
                  <a:schemeClr val="lt1"/>
                </a:solidFill>
              </a:rPr>
              <a:t>Training, Analytics Vidhya</a:t>
            </a:r>
            <a:endParaRPr sz="15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3"/>
          <p:cNvSpPr txBox="1"/>
          <p:nvPr/>
        </p:nvSpPr>
        <p:spPr>
          <a:xfrm>
            <a:off x="3599700" y="2098400"/>
            <a:ext cx="31638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Inter SemiBold"/>
                <a:ea typeface="Inter SemiBold"/>
                <a:cs typeface="Inter SemiBold"/>
                <a:sym typeface="Inter SemiBold"/>
              </a:rPr>
              <a:t>Thanks!</a:t>
            </a:r>
            <a:endParaRPr sz="3600">
              <a:solidFill>
                <a:schemeClr val="lt1"/>
              </a:solidFill>
              <a:latin typeface="Inter SemiBold"/>
              <a:ea typeface="Inter SemiBold"/>
              <a:cs typeface="Inter SemiBold"/>
              <a:sym typeface="Inter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 name="Shape 24"/>
        <p:cNvGrpSpPr/>
        <p:nvPr/>
      </p:nvGrpSpPr>
      <p:grpSpPr>
        <a:xfrm>
          <a:off x="0" y="0"/>
          <a:ext cx="0" cy="0"/>
          <a:chOff x="0" y="0"/>
          <a:chExt cx="0" cy="0"/>
        </a:xfrm>
      </p:grpSpPr>
      <p:sp>
        <p:nvSpPr>
          <p:cNvPr id="25" name="Google Shape;25;p5"/>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 name="Google Shape;26;p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Multimodality</a:t>
            </a:r>
            <a:endParaRPr b="1" sz="2400">
              <a:solidFill>
                <a:schemeClr val="lt1"/>
              </a:solidFill>
              <a:latin typeface="Inter"/>
              <a:ea typeface="Inter"/>
              <a:cs typeface="Inter"/>
              <a:sym typeface="Inter"/>
            </a:endParaRPr>
          </a:p>
        </p:txBody>
      </p:sp>
      <p:sp>
        <p:nvSpPr>
          <p:cNvPr id="27" name="Google Shape;27;p5"/>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Inter"/>
                <a:ea typeface="Inter"/>
                <a:cs typeface="Inter"/>
                <a:sym typeface="Inter"/>
              </a:rPr>
              <a:t>Ability of AI systems to process and understand </a:t>
            </a:r>
            <a:r>
              <a:rPr lang="en" sz="2000">
                <a:solidFill>
                  <a:schemeClr val="lt1"/>
                </a:solidFill>
                <a:latin typeface="Inter"/>
                <a:ea typeface="Inter"/>
                <a:cs typeface="Inter"/>
                <a:sym typeface="Inter"/>
              </a:rPr>
              <a:t>different</a:t>
            </a:r>
            <a:r>
              <a:rPr lang="en" sz="2000">
                <a:solidFill>
                  <a:schemeClr val="lt1"/>
                </a:solidFill>
                <a:latin typeface="Inter"/>
                <a:ea typeface="Inter"/>
                <a:cs typeface="Inter"/>
                <a:sym typeface="Inter"/>
              </a:rPr>
              <a:t> types of data - </a:t>
            </a:r>
            <a:r>
              <a:rPr lang="en" sz="2000">
                <a:solidFill>
                  <a:srgbClr val="F9C823"/>
                </a:solidFill>
                <a:latin typeface="Inter"/>
                <a:ea typeface="Inter"/>
                <a:cs typeface="Inter"/>
                <a:sym typeface="Inter"/>
              </a:rPr>
              <a:t>text, images, audio, video</a:t>
            </a:r>
            <a:endParaRPr sz="2000">
              <a:solidFill>
                <a:srgbClr val="F9C823"/>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 name="Shape 31"/>
        <p:cNvGrpSpPr/>
        <p:nvPr/>
      </p:nvGrpSpPr>
      <p:grpSpPr>
        <a:xfrm>
          <a:off x="0" y="0"/>
          <a:ext cx="0" cy="0"/>
          <a:chOff x="0" y="0"/>
          <a:chExt cx="0" cy="0"/>
        </a:xfrm>
      </p:grpSpPr>
      <p:sp>
        <p:nvSpPr>
          <p:cNvPr id="32" name="Google Shape;32;p6"/>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Examples of Multimodality</a:t>
            </a:r>
            <a:endParaRPr sz="1500">
              <a:solidFill>
                <a:srgbClr val="FFFFFF"/>
              </a:solidFill>
              <a:latin typeface="Inter SemiBold"/>
              <a:ea typeface="Inter SemiBold"/>
              <a:cs typeface="Inter SemiBold"/>
              <a:sym typeface="Inter SemiBold"/>
            </a:endParaRPr>
          </a:p>
        </p:txBody>
      </p:sp>
      <p:cxnSp>
        <p:nvCxnSpPr>
          <p:cNvPr id="33" name="Google Shape;33;p6"/>
          <p:cNvCxnSpPr>
            <a:stCxn id="32"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34" name="Google Shape;34;p6"/>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35" name="Google Shape;35;p6"/>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36" name="Google Shape;36;p6"/>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Image Captioning</a:t>
            </a:r>
            <a:endParaRPr sz="1100">
              <a:solidFill>
                <a:srgbClr val="FFFFFF"/>
              </a:solidFill>
              <a:latin typeface="Inter Light"/>
              <a:ea typeface="Inter Light"/>
              <a:cs typeface="Inter Light"/>
              <a:sym typeface="Inter Light"/>
            </a:endParaRPr>
          </a:p>
        </p:txBody>
      </p:sp>
      <p:cxnSp>
        <p:nvCxnSpPr>
          <p:cNvPr id="37" name="Google Shape;37;p6"/>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38" name="Google Shape;38;p6"/>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39" name="Google Shape;39;p6"/>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40" name="Google Shape;40;p6"/>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 name="Google Shape;41;p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Multimodality</a:t>
            </a:r>
            <a:endParaRPr b="1" sz="2400">
              <a:solidFill>
                <a:schemeClr val="lt1"/>
              </a:solidFill>
              <a:latin typeface="Inter"/>
              <a:ea typeface="Inter"/>
              <a:cs typeface="Inter"/>
              <a:sym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7"/>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Examples of Multimodality</a:t>
            </a:r>
            <a:endParaRPr sz="1500">
              <a:solidFill>
                <a:srgbClr val="FFFFFF"/>
              </a:solidFill>
              <a:latin typeface="Inter SemiBold"/>
              <a:ea typeface="Inter SemiBold"/>
              <a:cs typeface="Inter SemiBold"/>
              <a:sym typeface="Inter SemiBold"/>
            </a:endParaRPr>
          </a:p>
        </p:txBody>
      </p:sp>
      <p:cxnSp>
        <p:nvCxnSpPr>
          <p:cNvPr id="47" name="Google Shape;47;p7"/>
          <p:cNvCxnSpPr>
            <a:stCxn id="46"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48" name="Google Shape;48;p7"/>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49" name="Google Shape;49;p7"/>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50" name="Google Shape;50;p7"/>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Image Captioning</a:t>
            </a:r>
            <a:endParaRPr sz="1100">
              <a:solidFill>
                <a:srgbClr val="FFFFFF"/>
              </a:solidFill>
              <a:latin typeface="Inter Light"/>
              <a:ea typeface="Inter Light"/>
              <a:cs typeface="Inter Light"/>
              <a:sym typeface="Inter Light"/>
            </a:endParaRPr>
          </a:p>
        </p:txBody>
      </p:sp>
      <p:cxnSp>
        <p:nvCxnSpPr>
          <p:cNvPr id="51" name="Google Shape;51;p7"/>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52" name="Google Shape;52;p7"/>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Visual Q/A</a:t>
            </a:r>
            <a:endParaRPr sz="1100">
              <a:solidFill>
                <a:srgbClr val="FFFFFF"/>
              </a:solidFill>
              <a:latin typeface="Inter Light"/>
              <a:ea typeface="Inter Light"/>
              <a:cs typeface="Inter Light"/>
              <a:sym typeface="Inter Light"/>
            </a:endParaRPr>
          </a:p>
        </p:txBody>
      </p:sp>
      <p:cxnSp>
        <p:nvCxnSpPr>
          <p:cNvPr id="53" name="Google Shape;53;p7"/>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54" name="Google Shape;54;p7"/>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55" name="Google Shape;55;p7"/>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6" name="Google Shape;56;p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Multimodality</a:t>
            </a:r>
            <a:endParaRPr b="1" sz="2400">
              <a:solidFill>
                <a:schemeClr val="lt1"/>
              </a:solidFill>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8"/>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Examples of Multimodality</a:t>
            </a:r>
            <a:endParaRPr sz="1500">
              <a:solidFill>
                <a:srgbClr val="FFFFFF"/>
              </a:solidFill>
              <a:latin typeface="Inter SemiBold"/>
              <a:ea typeface="Inter SemiBold"/>
              <a:cs typeface="Inter SemiBold"/>
              <a:sym typeface="Inter SemiBold"/>
            </a:endParaRPr>
          </a:p>
        </p:txBody>
      </p:sp>
      <p:cxnSp>
        <p:nvCxnSpPr>
          <p:cNvPr id="62" name="Google Shape;62;p8"/>
          <p:cNvCxnSpPr>
            <a:stCxn id="61"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63" name="Google Shape;63;p8"/>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64" name="Google Shape;64;p8"/>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65" name="Google Shape;65;p8"/>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Image Captioning</a:t>
            </a:r>
            <a:endParaRPr sz="1100">
              <a:solidFill>
                <a:srgbClr val="FFFFFF"/>
              </a:solidFill>
              <a:latin typeface="Inter Light"/>
              <a:ea typeface="Inter Light"/>
              <a:cs typeface="Inter Light"/>
              <a:sym typeface="Inter Light"/>
            </a:endParaRPr>
          </a:p>
        </p:txBody>
      </p:sp>
      <p:cxnSp>
        <p:nvCxnSpPr>
          <p:cNvPr id="66" name="Google Shape;66;p8"/>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67" name="Google Shape;67;p8"/>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Visual Q/A</a:t>
            </a:r>
            <a:endParaRPr sz="1100">
              <a:solidFill>
                <a:srgbClr val="FFFFFF"/>
              </a:solidFill>
              <a:latin typeface="Inter Light"/>
              <a:ea typeface="Inter Light"/>
              <a:cs typeface="Inter Light"/>
              <a:sym typeface="Inter Light"/>
            </a:endParaRPr>
          </a:p>
        </p:txBody>
      </p:sp>
      <p:sp>
        <p:nvSpPr>
          <p:cNvPr id="68" name="Google Shape;68;p8"/>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Video Summarization</a:t>
            </a:r>
            <a:endParaRPr sz="1100">
              <a:solidFill>
                <a:srgbClr val="FFFFFF"/>
              </a:solidFill>
              <a:latin typeface="Inter Light"/>
              <a:ea typeface="Inter Light"/>
              <a:cs typeface="Inter Light"/>
              <a:sym typeface="Inter Light"/>
            </a:endParaRPr>
          </a:p>
        </p:txBody>
      </p:sp>
      <p:cxnSp>
        <p:nvCxnSpPr>
          <p:cNvPr id="69" name="Google Shape;69;p8"/>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70" name="Google Shape;70;p8"/>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71" name="Google Shape;71;p8"/>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2" name="Google Shape;72;p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Multimodality</a:t>
            </a:r>
            <a:endParaRPr b="1" sz="2400">
              <a:solidFill>
                <a:schemeClr val="lt1"/>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9"/>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Examples of Multimodality</a:t>
            </a:r>
            <a:endParaRPr sz="1500">
              <a:solidFill>
                <a:srgbClr val="FFFFFF"/>
              </a:solidFill>
              <a:latin typeface="Inter SemiBold"/>
              <a:ea typeface="Inter SemiBold"/>
              <a:cs typeface="Inter SemiBold"/>
              <a:sym typeface="Inter SemiBold"/>
            </a:endParaRPr>
          </a:p>
        </p:txBody>
      </p:sp>
      <p:cxnSp>
        <p:nvCxnSpPr>
          <p:cNvPr id="78" name="Google Shape;78;p9"/>
          <p:cNvCxnSpPr>
            <a:stCxn id="77"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79" name="Google Shape;79;p9"/>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80" name="Google Shape;80;p9"/>
          <p:cNvCxnSpPr/>
          <p:nvPr/>
        </p:nvCxnSpPr>
        <p:spPr>
          <a:xfrm>
            <a:off x="5548672"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81" name="Google Shape;81;p9"/>
          <p:cNvSpPr/>
          <p:nvPr/>
        </p:nvSpPr>
        <p:spPr>
          <a:xfrm>
            <a:off x="800526"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Image Captioning</a:t>
            </a:r>
            <a:endParaRPr sz="1100">
              <a:solidFill>
                <a:srgbClr val="FFFFFF"/>
              </a:solidFill>
              <a:latin typeface="Inter Light"/>
              <a:ea typeface="Inter Light"/>
              <a:cs typeface="Inter Light"/>
              <a:sym typeface="Inter Light"/>
            </a:endParaRPr>
          </a:p>
        </p:txBody>
      </p:sp>
      <p:cxnSp>
        <p:nvCxnSpPr>
          <p:cNvPr id="82" name="Google Shape;82;p9"/>
          <p:cNvCxnSpPr/>
          <p:nvPr/>
        </p:nvCxnSpPr>
        <p:spPr>
          <a:xfrm>
            <a:off x="3550105"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83" name="Google Shape;83;p9"/>
          <p:cNvSpPr/>
          <p:nvPr/>
        </p:nvSpPr>
        <p:spPr>
          <a:xfrm>
            <a:off x="2779499"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Visual Q/A</a:t>
            </a:r>
            <a:endParaRPr sz="1100">
              <a:solidFill>
                <a:srgbClr val="FFFFFF"/>
              </a:solidFill>
              <a:latin typeface="Inter Light"/>
              <a:ea typeface="Inter Light"/>
              <a:cs typeface="Inter Light"/>
              <a:sym typeface="Inter Light"/>
            </a:endParaRPr>
          </a:p>
        </p:txBody>
      </p:sp>
      <p:sp>
        <p:nvSpPr>
          <p:cNvPr id="84" name="Google Shape;84;p9"/>
          <p:cNvSpPr/>
          <p:nvPr/>
        </p:nvSpPr>
        <p:spPr>
          <a:xfrm>
            <a:off x="4758472"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Video Summarization</a:t>
            </a:r>
            <a:endParaRPr sz="1100">
              <a:solidFill>
                <a:srgbClr val="FFFFFF"/>
              </a:solidFill>
              <a:latin typeface="Inter Light"/>
              <a:ea typeface="Inter Light"/>
              <a:cs typeface="Inter Light"/>
              <a:sym typeface="Inter Light"/>
            </a:endParaRPr>
          </a:p>
        </p:txBody>
      </p:sp>
      <p:sp>
        <p:nvSpPr>
          <p:cNvPr id="85" name="Google Shape;85;p9"/>
          <p:cNvSpPr/>
          <p:nvPr/>
        </p:nvSpPr>
        <p:spPr>
          <a:xfrm>
            <a:off x="6737445" y="3147850"/>
            <a:ext cx="1580400" cy="478500"/>
          </a:xfrm>
          <a:prstGeom prst="roundRect">
            <a:avLst>
              <a:gd fmla="val 16667" name="adj"/>
            </a:avLst>
          </a:prstGeom>
          <a:solidFill>
            <a:srgbClr val="272528"/>
          </a:solidFill>
          <a:ln cap="flat" cmpd="sng" w="9525">
            <a:solidFill>
              <a:srgbClr val="8064A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Inter Light"/>
                <a:ea typeface="Inter Light"/>
                <a:cs typeface="Inter Light"/>
                <a:sym typeface="Inter Light"/>
              </a:rPr>
              <a:t>Audio/Image/Video Generation</a:t>
            </a:r>
            <a:endParaRPr sz="1000">
              <a:solidFill>
                <a:srgbClr val="FFFFFF"/>
              </a:solidFill>
              <a:latin typeface="Inter Light"/>
              <a:ea typeface="Inter Light"/>
              <a:cs typeface="Inter Light"/>
              <a:sym typeface="Inter Light"/>
            </a:endParaRPr>
          </a:p>
        </p:txBody>
      </p:sp>
      <p:cxnSp>
        <p:nvCxnSpPr>
          <p:cNvPr id="86" name="Google Shape;86;p9"/>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87" name="Google Shape;87;p9"/>
          <p:cNvCxnSpPr/>
          <p:nvPr/>
        </p:nvCxnSpPr>
        <p:spPr>
          <a:xfrm>
            <a:off x="7517892" y="2794600"/>
            <a:ext cx="0" cy="324600"/>
          </a:xfrm>
          <a:prstGeom prst="straightConnector1">
            <a:avLst/>
          </a:prstGeom>
          <a:noFill/>
          <a:ln cap="flat" cmpd="sng" w="19050">
            <a:solidFill>
              <a:srgbClr val="DAE0E6"/>
            </a:solidFill>
            <a:prstDash val="dash"/>
            <a:round/>
            <a:headEnd len="med" w="med" type="none"/>
            <a:tailEnd len="med" w="med" type="none"/>
          </a:ln>
        </p:spPr>
      </p:cxnSp>
      <p:sp>
        <p:nvSpPr>
          <p:cNvPr id="88" name="Google Shape;88;p9"/>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9" name="Google Shape;89;p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Multimodality</a:t>
            </a:r>
            <a:endParaRPr b="1" sz="2400">
              <a:solidFill>
                <a:schemeClr val="lt1"/>
              </a:solidFill>
              <a:latin typeface="Inter"/>
              <a:ea typeface="Inter"/>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0"/>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Multimodality in AG2</a:t>
            </a:r>
            <a:endParaRPr sz="1500">
              <a:solidFill>
                <a:srgbClr val="FFFFFF"/>
              </a:solidFill>
              <a:latin typeface="Inter SemiBold"/>
              <a:ea typeface="Inter SemiBold"/>
              <a:cs typeface="Inter SemiBold"/>
              <a:sym typeface="Inter SemiBold"/>
            </a:endParaRPr>
          </a:p>
        </p:txBody>
      </p:sp>
      <p:cxnSp>
        <p:nvCxnSpPr>
          <p:cNvPr id="95" name="Google Shape;95;p10"/>
          <p:cNvCxnSpPr>
            <a:stCxn id="94"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96" name="Google Shape;96;p10"/>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97" name="Google Shape;97;p10"/>
          <p:cNvCxnSpPr/>
          <p:nvPr/>
        </p:nvCxnSpPr>
        <p:spPr>
          <a:xfrm>
            <a:off x="7520131"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98" name="Google Shape;98;p10"/>
          <p:cNvSpPr/>
          <p:nvPr/>
        </p:nvSpPr>
        <p:spPr>
          <a:xfrm>
            <a:off x="923701"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Audio</a:t>
            </a:r>
            <a:endParaRPr sz="1100">
              <a:solidFill>
                <a:srgbClr val="FFFFFF"/>
              </a:solidFill>
              <a:latin typeface="Inter Light"/>
              <a:ea typeface="Inter Light"/>
              <a:cs typeface="Inter Light"/>
              <a:sym typeface="Inter Light"/>
            </a:endParaRPr>
          </a:p>
        </p:txBody>
      </p:sp>
      <p:cxnSp>
        <p:nvCxnSpPr>
          <p:cNvPr id="99" name="Google Shape;99;p10"/>
          <p:cNvCxnSpPr/>
          <p:nvPr/>
        </p:nvCxnSpPr>
        <p:spPr>
          <a:xfrm>
            <a:off x="4636387"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100" name="Google Shape;100;p10"/>
          <p:cNvSpPr/>
          <p:nvPr/>
        </p:nvSpPr>
        <p:spPr>
          <a:xfrm>
            <a:off x="3865782"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Visual</a:t>
            </a:r>
            <a:endParaRPr sz="1100">
              <a:solidFill>
                <a:srgbClr val="FFFFFF"/>
              </a:solidFill>
              <a:latin typeface="Inter Light"/>
              <a:ea typeface="Inter Light"/>
              <a:cs typeface="Inter Light"/>
              <a:sym typeface="Inter Light"/>
            </a:endParaRPr>
          </a:p>
        </p:txBody>
      </p:sp>
      <p:sp>
        <p:nvSpPr>
          <p:cNvPr id="101" name="Google Shape;101;p10"/>
          <p:cNvSpPr/>
          <p:nvPr/>
        </p:nvSpPr>
        <p:spPr>
          <a:xfrm>
            <a:off x="6729931"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Text</a:t>
            </a:r>
            <a:endParaRPr sz="1100">
              <a:solidFill>
                <a:srgbClr val="FFFFFF"/>
              </a:solidFill>
              <a:latin typeface="Inter Light"/>
              <a:ea typeface="Inter Light"/>
              <a:cs typeface="Inter Light"/>
              <a:sym typeface="Inter Light"/>
            </a:endParaRPr>
          </a:p>
        </p:txBody>
      </p:sp>
      <p:cxnSp>
        <p:nvCxnSpPr>
          <p:cNvPr id="102" name="Google Shape;102;p10"/>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sp>
        <p:nvSpPr>
          <p:cNvPr id="103" name="Google Shape;103;p10"/>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 name="Google Shape;104;p1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Multimodality in AG2</a:t>
            </a:r>
            <a:endParaRPr b="1" sz="2400">
              <a:solidFill>
                <a:schemeClr val="lt1"/>
              </a:solidFill>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1"/>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 name="Google Shape;110;p1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Multimodality in Python</a:t>
            </a:r>
            <a:endParaRPr b="1" sz="2400">
              <a:solidFill>
                <a:schemeClr val="lt1"/>
              </a:solidFill>
              <a:latin typeface="Inter"/>
              <a:ea typeface="Inter"/>
              <a:cs typeface="Inter"/>
              <a:sym typeface="Inter"/>
            </a:endParaRPr>
          </a:p>
        </p:txBody>
      </p:sp>
      <p:pic>
        <p:nvPicPr>
          <p:cNvPr id="111" name="Google Shape;111;p11"/>
          <p:cNvPicPr preferRelativeResize="0"/>
          <p:nvPr/>
        </p:nvPicPr>
        <p:blipFill>
          <a:blip r:embed="rId3">
            <a:alphaModFix/>
          </a:blip>
          <a:stretch>
            <a:fillRect/>
          </a:stretch>
        </p:blipFill>
        <p:spPr>
          <a:xfrm>
            <a:off x="561925" y="1126025"/>
            <a:ext cx="7800975" cy="3352800"/>
          </a:xfrm>
          <a:prstGeom prst="rect">
            <a:avLst/>
          </a:prstGeom>
          <a:noFill/>
          <a:ln>
            <a:noFill/>
          </a:ln>
        </p:spPr>
      </p:pic>
      <p:cxnSp>
        <p:nvCxnSpPr>
          <p:cNvPr id="112" name="Google Shape;112;p11"/>
          <p:cNvCxnSpPr/>
          <p:nvPr/>
        </p:nvCxnSpPr>
        <p:spPr>
          <a:xfrm>
            <a:off x="2216969" y="2212715"/>
            <a:ext cx="2039400" cy="0"/>
          </a:xfrm>
          <a:prstGeom prst="straightConnector1">
            <a:avLst/>
          </a:prstGeom>
          <a:noFill/>
          <a:ln cap="flat" cmpd="sng" w="38100">
            <a:solidFill>
              <a:srgbClr val="85D992"/>
            </a:solidFill>
            <a:prstDash val="solid"/>
            <a:round/>
            <a:headEnd len="med" w="med" type="none"/>
            <a:tailEnd len="med" w="med" type="none"/>
          </a:ln>
        </p:spPr>
      </p:cxnSp>
      <p:cxnSp>
        <p:nvCxnSpPr>
          <p:cNvPr id="113" name="Google Shape;113;p11"/>
          <p:cNvCxnSpPr/>
          <p:nvPr/>
        </p:nvCxnSpPr>
        <p:spPr>
          <a:xfrm>
            <a:off x="2783131" y="1679315"/>
            <a:ext cx="640500" cy="0"/>
          </a:xfrm>
          <a:prstGeom prst="straightConnector1">
            <a:avLst/>
          </a:prstGeom>
          <a:noFill/>
          <a:ln cap="flat" cmpd="sng" w="38100">
            <a:solidFill>
              <a:srgbClr val="85D992"/>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2"/>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 name="Google Shape;119;p1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Applications of </a:t>
            </a:r>
            <a:r>
              <a:rPr b="1" lang="en" sz="2400">
                <a:solidFill>
                  <a:schemeClr val="lt1"/>
                </a:solidFill>
                <a:latin typeface="Inter"/>
                <a:ea typeface="Inter"/>
                <a:cs typeface="Inter"/>
                <a:sym typeface="Inter"/>
              </a:rPr>
              <a:t>Multimodality</a:t>
            </a:r>
            <a:endParaRPr b="1" sz="2400">
              <a:solidFill>
                <a:schemeClr val="lt1"/>
              </a:solidFill>
              <a:latin typeface="Inter"/>
              <a:ea typeface="Inter"/>
              <a:cs typeface="Inter"/>
              <a:sym typeface="Inter"/>
            </a:endParaRPr>
          </a:p>
        </p:txBody>
      </p:sp>
      <p:sp>
        <p:nvSpPr>
          <p:cNvPr id="120" name="Google Shape;120;p12"/>
          <p:cNvSpPr txBox="1"/>
          <p:nvPr/>
        </p:nvSpPr>
        <p:spPr>
          <a:xfrm>
            <a:off x="264050" y="1262600"/>
            <a:ext cx="8367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rgbClr val="FFFFFF"/>
              </a:solidFill>
              <a:latin typeface="Inter"/>
              <a:ea typeface="Inter"/>
              <a:cs typeface="Inter"/>
              <a:sym typeface="Inter"/>
            </a:endParaRPr>
          </a:p>
          <a:p>
            <a:pPr indent="-355600" lvl="0" marL="457200" rtl="0" algn="l">
              <a:spcBef>
                <a:spcPts val="1000"/>
              </a:spcBef>
              <a:spcAft>
                <a:spcPts val="0"/>
              </a:spcAft>
              <a:buClr>
                <a:srgbClr val="FFFFFF"/>
              </a:buClr>
              <a:buSzPts val="2000"/>
              <a:buFont typeface="Inter"/>
              <a:buChar char="●"/>
            </a:pPr>
            <a:r>
              <a:rPr lang="en" sz="2000">
                <a:solidFill>
                  <a:srgbClr val="85D992"/>
                </a:solidFill>
                <a:latin typeface="Inter"/>
                <a:ea typeface="Inter"/>
                <a:cs typeface="Inter"/>
                <a:sym typeface="Inter"/>
              </a:rPr>
              <a:t>Healthcare</a:t>
            </a:r>
            <a:r>
              <a:rPr lang="en" sz="2000">
                <a:solidFill>
                  <a:srgbClr val="85D992"/>
                </a:solidFill>
                <a:latin typeface="Inter"/>
                <a:ea typeface="Inter"/>
                <a:cs typeface="Inter"/>
                <a:sym typeface="Inter"/>
              </a:rPr>
              <a:t>: </a:t>
            </a:r>
            <a:r>
              <a:rPr lang="en" sz="2000">
                <a:solidFill>
                  <a:srgbClr val="FFFFFF"/>
                </a:solidFill>
                <a:latin typeface="Inter"/>
                <a:ea typeface="Inter"/>
                <a:cs typeface="Inter"/>
                <a:sym typeface="Inter"/>
              </a:rPr>
              <a:t>Interpret medical images</a:t>
            </a:r>
            <a:endParaRPr sz="2000">
              <a:solidFill>
                <a:srgbClr val="FFFFFF"/>
              </a:solidFill>
              <a:latin typeface="Inter"/>
              <a:ea typeface="Inter"/>
              <a:cs typeface="Inter"/>
              <a:sym typeface="Inter"/>
            </a:endParaRPr>
          </a:p>
          <a:p>
            <a:pPr indent="-355600" lvl="0" marL="457200" rtl="0" algn="l">
              <a:spcBef>
                <a:spcPts val="1000"/>
              </a:spcBef>
              <a:spcAft>
                <a:spcPts val="0"/>
              </a:spcAft>
              <a:buClr>
                <a:srgbClr val="FFFFFF"/>
              </a:buClr>
              <a:buSzPts val="2000"/>
              <a:buFont typeface="Inter"/>
              <a:buChar char="●"/>
            </a:pPr>
            <a:r>
              <a:rPr lang="en" sz="2000">
                <a:solidFill>
                  <a:srgbClr val="85D992"/>
                </a:solidFill>
                <a:latin typeface="Inter"/>
                <a:ea typeface="Inter"/>
                <a:cs typeface="Inter"/>
                <a:sym typeface="Inter"/>
              </a:rPr>
              <a:t>Group Chat: </a:t>
            </a:r>
            <a:r>
              <a:rPr lang="en" sz="2000">
                <a:solidFill>
                  <a:srgbClr val="FFFFFF"/>
                </a:solidFill>
                <a:latin typeface="Inter"/>
                <a:ea typeface="Inter"/>
                <a:cs typeface="Inter"/>
                <a:sym typeface="Inter"/>
              </a:rPr>
              <a:t>Enhance customer experience with image based query resolution</a:t>
            </a:r>
            <a:endParaRPr sz="2000">
              <a:solidFill>
                <a:srgbClr val="FFFFFF"/>
              </a:solidFill>
              <a:latin typeface="Inter"/>
              <a:ea typeface="Inter"/>
              <a:cs typeface="Inter"/>
              <a:sym typeface="Inter"/>
            </a:endParaRPr>
          </a:p>
          <a:p>
            <a:pPr indent="-355600" lvl="0" marL="457200" rtl="0" algn="l">
              <a:spcBef>
                <a:spcPts val="1000"/>
              </a:spcBef>
              <a:spcAft>
                <a:spcPts val="1000"/>
              </a:spcAft>
              <a:buClr>
                <a:srgbClr val="FFFFFF"/>
              </a:buClr>
              <a:buSzPts val="2000"/>
              <a:buFont typeface="Inter"/>
              <a:buChar char="●"/>
            </a:pPr>
            <a:r>
              <a:rPr lang="en" sz="2000">
                <a:solidFill>
                  <a:srgbClr val="85D992"/>
                </a:solidFill>
                <a:latin typeface="Inter"/>
                <a:ea typeface="Inter"/>
                <a:cs typeface="Inter"/>
                <a:sym typeface="Inter"/>
              </a:rPr>
              <a:t>Advertisement</a:t>
            </a:r>
            <a:r>
              <a:rPr lang="en" sz="2000">
                <a:solidFill>
                  <a:srgbClr val="85D992"/>
                </a:solidFill>
                <a:latin typeface="Inter"/>
                <a:ea typeface="Inter"/>
                <a:cs typeface="Inter"/>
                <a:sym typeface="Inter"/>
              </a:rPr>
              <a:t>: </a:t>
            </a:r>
            <a:r>
              <a:rPr lang="en" sz="2000">
                <a:solidFill>
                  <a:schemeClr val="lt1"/>
                </a:solidFill>
                <a:latin typeface="Inter"/>
                <a:ea typeface="Inter"/>
                <a:cs typeface="Inter"/>
                <a:sym typeface="Inter"/>
              </a:rPr>
              <a:t>Generate images based on brand guidelines</a:t>
            </a:r>
            <a:endParaRPr sz="2000">
              <a:solidFill>
                <a:schemeClr val="lt1"/>
              </a:solidFill>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22667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